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8" r:id="rId3"/>
    <p:sldId id="261" r:id="rId4"/>
    <p:sldId id="260" r:id="rId5"/>
    <p:sldId id="262" r:id="rId6"/>
    <p:sldId id="263" r:id="rId7"/>
    <p:sldId id="266" r:id="rId8"/>
    <p:sldId id="264" r:id="rId9"/>
    <p:sldId id="267" r:id="rId10"/>
    <p:sldId id="268" r:id="rId11"/>
    <p:sldId id="269" r:id="rId12"/>
    <p:sldId id="270"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84" autoAdjust="0"/>
    <p:restoredTop sz="94660"/>
  </p:normalViewPr>
  <p:slideViewPr>
    <p:cSldViewPr>
      <p:cViewPr>
        <p:scale>
          <a:sx n="80" d="100"/>
          <a:sy n="80" d="100"/>
        </p:scale>
        <p:origin x="-330"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B3EE612-961F-4E7F-A2AA-E00053C2700D}" type="datetimeFigureOut">
              <a:rPr lang="en-US"/>
              <a:pPr>
                <a:defRPr/>
              </a:pPr>
              <a:t>11/6/2009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53A66C6-1404-473C-92E2-598BB7C8714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D0186A-2398-43F3-A84C-9C6DE09AFB93}"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TextEdit="1"/>
          </p:cNvSpPr>
          <p:nvPr>
            <p:ph type="sldImg"/>
          </p:nvPr>
        </p:nvSpPr>
        <p:spPr bwMode="auto">
          <a:noFill/>
          <a:ln>
            <a:solidFill>
              <a:srgbClr val="000000"/>
            </a:solidFill>
            <a:miter lim="800000"/>
            <a:headEnd/>
            <a:tailEnd/>
          </a:ln>
        </p:spPr>
      </p:sp>
      <p:sp>
        <p:nvSpPr>
          <p:cNvPr id="368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TextEdit="1"/>
          </p:cNvSpPr>
          <p:nvPr>
            <p:ph type="sldImg"/>
          </p:nvPr>
        </p:nvSpPr>
        <p:spPr bwMode="auto">
          <a:noFill/>
          <a:ln>
            <a:solidFill>
              <a:srgbClr val="000000"/>
            </a:solidFill>
            <a:miter lim="800000"/>
            <a:headEnd/>
            <a:tailEnd/>
          </a:ln>
        </p:spPr>
      </p:sp>
      <p:sp>
        <p:nvSpPr>
          <p:cNvPr id="378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TextEdit="1"/>
          </p:cNvSpPr>
          <p:nvPr>
            <p:ph type="sldImg"/>
          </p:nvPr>
        </p:nvSpPr>
        <p:spPr bwMode="auto">
          <a:noFill/>
          <a:ln>
            <a:solidFill>
              <a:srgbClr val="000000"/>
            </a:solidFill>
            <a:miter lim="800000"/>
            <a:headEnd/>
            <a:tailEnd/>
          </a:ln>
        </p:spPr>
      </p:sp>
      <p:sp>
        <p:nvSpPr>
          <p:cNvPr id="389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TextEdit="1"/>
          </p:cNvSpPr>
          <p:nvPr>
            <p:ph type="sldImg"/>
          </p:nvPr>
        </p:nvSpPr>
        <p:spPr bwMode="auto">
          <a:noFill/>
          <a:ln>
            <a:solidFill>
              <a:srgbClr val="000000"/>
            </a:solidFill>
            <a:miter lim="800000"/>
            <a:headEnd/>
            <a:tailEnd/>
          </a:ln>
        </p:spPr>
      </p:sp>
      <p:sp>
        <p:nvSpPr>
          <p:cNvPr id="286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TextEdit="1"/>
          </p:cNvSpPr>
          <p:nvPr>
            <p:ph type="sldImg"/>
          </p:nvPr>
        </p:nvSpPr>
        <p:spPr bwMode="auto">
          <a:noFill/>
          <a:ln>
            <a:solidFill>
              <a:srgbClr val="000000"/>
            </a:solidFill>
            <a:miter lim="800000"/>
            <a:headEnd/>
            <a:tailEnd/>
          </a:ln>
        </p:spPr>
      </p:sp>
      <p:sp>
        <p:nvSpPr>
          <p:cNvPr id="296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bwMode="auto">
          <a:noFill/>
          <a:ln>
            <a:solidFill>
              <a:srgbClr val="000000"/>
            </a:solidFill>
            <a:miter lim="800000"/>
            <a:headEnd/>
            <a:tailEnd/>
          </a:ln>
        </p:spPr>
      </p:sp>
      <p:sp>
        <p:nvSpPr>
          <p:cNvPr id="307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TextEdit="1"/>
          </p:cNvSpPr>
          <p:nvPr>
            <p:ph type="sldImg"/>
          </p:nvPr>
        </p:nvSpPr>
        <p:spPr bwMode="auto">
          <a:noFill/>
          <a:ln>
            <a:solidFill>
              <a:srgbClr val="000000"/>
            </a:solidFill>
            <a:miter lim="800000"/>
            <a:headEnd/>
            <a:tailEnd/>
          </a:ln>
        </p:spPr>
      </p:sp>
      <p:sp>
        <p:nvSpPr>
          <p:cNvPr id="31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TextEdit="1"/>
          </p:cNvSpPr>
          <p:nvPr>
            <p:ph type="sldImg"/>
          </p:nvPr>
        </p:nvSpPr>
        <p:spPr bwMode="auto">
          <a:noFill/>
          <a:ln>
            <a:solidFill>
              <a:srgbClr val="000000"/>
            </a:solidFill>
            <a:miter lim="800000"/>
            <a:headEnd/>
            <a:tailEnd/>
          </a:ln>
        </p:spPr>
      </p:sp>
      <p:sp>
        <p:nvSpPr>
          <p:cNvPr id="327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noFill/>
          <a:ln>
            <a:solidFill>
              <a:srgbClr val="000000"/>
            </a:solidFill>
            <a:miter lim="800000"/>
            <a:headEnd/>
            <a:tailEnd/>
          </a:ln>
        </p:spPr>
      </p:sp>
      <p:sp>
        <p:nvSpPr>
          <p:cNvPr id="33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TextEdit="1"/>
          </p:cNvSpPr>
          <p:nvPr>
            <p:ph type="sldImg"/>
          </p:nvPr>
        </p:nvSpPr>
        <p:spPr bwMode="auto">
          <a:noFill/>
          <a:ln>
            <a:solidFill>
              <a:srgbClr val="000000"/>
            </a:solidFill>
            <a:miter lim="800000"/>
            <a:headEnd/>
            <a:tailEnd/>
          </a:ln>
        </p:spPr>
      </p:sp>
      <p:sp>
        <p:nvSpPr>
          <p:cNvPr id="348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bwMode="auto">
          <a:noFill/>
          <a:ln>
            <a:solidFill>
              <a:srgbClr val="000000"/>
            </a:solidFill>
            <a:miter lim="800000"/>
            <a:headEnd/>
            <a:tailEnd/>
          </a:ln>
        </p:spPr>
      </p:sp>
      <p:sp>
        <p:nvSpPr>
          <p:cNvPr id="35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9"/>
          <p:cNvSpPr>
            <a:spLocks noGrp="1"/>
          </p:cNvSpPr>
          <p:nvPr>
            <p:ph type="dt" sz="half" idx="10"/>
          </p:nvPr>
        </p:nvSpPr>
        <p:spPr/>
        <p:txBody>
          <a:bodyPr/>
          <a:lstStyle>
            <a:lvl1pPr>
              <a:defRPr/>
            </a:lvl1pPr>
          </a:lstStyle>
          <a:p>
            <a:pPr>
              <a:defRPr/>
            </a:pPr>
            <a:fld id="{1ADEE790-C6E4-4A11-9DE6-A87953324842}" type="datetimeFigureOut">
              <a:rPr lang="en-US"/>
              <a:pPr>
                <a:defRPr/>
              </a:pPr>
              <a:t>11/6/2009</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012AAFE-3457-4A13-8987-81CA5EF3078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EC8BF74-CB79-4E40-A075-715DA97D0F0C}" type="datetimeFigureOut">
              <a:rPr lang="en-US"/>
              <a:pPr>
                <a:defRPr/>
              </a:pPr>
              <a:t>11/6/2009</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3FAC53F-9ED4-4518-A7C9-98DA7E4A6C0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FFCB532-57D9-46F5-9628-F02A33F32B72}" type="datetimeFigureOut">
              <a:rPr lang="en-US"/>
              <a:pPr>
                <a:defRPr/>
              </a:pPr>
              <a:t>11/6/2009</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9CC8952-0128-48C5-B3B1-49F3AB699E0B}"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DF596E9-6FAC-4861-BAD4-40DC5FAB6AB6}" type="datetimeFigureOut">
              <a:rPr lang="en-US"/>
              <a:pPr>
                <a:defRPr/>
              </a:pPr>
              <a:t>11/6/2009</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BED5CCE-FF6F-443B-A7F8-C670E9E38AAB}"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9"/>
          <p:cNvSpPr>
            <a:spLocks noGrp="1"/>
          </p:cNvSpPr>
          <p:nvPr>
            <p:ph type="dt" sz="half" idx="10"/>
          </p:nvPr>
        </p:nvSpPr>
        <p:spPr/>
        <p:txBody>
          <a:bodyPr/>
          <a:lstStyle>
            <a:lvl1pPr>
              <a:defRPr/>
            </a:lvl1pPr>
          </a:lstStyle>
          <a:p>
            <a:pPr>
              <a:defRPr/>
            </a:pPr>
            <a:fld id="{835E1259-F5F3-4E10-A83D-90DA2197AA1C}" type="datetimeFigureOut">
              <a:rPr lang="en-US"/>
              <a:pPr>
                <a:defRPr/>
              </a:pPr>
              <a:t>11/6/2009</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4131CC5-1312-4B6A-8F98-8AD3FB899A7F}"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6E0DEF56-92D2-47F8-856A-488E35ED40D4}" type="datetimeFigureOut">
              <a:rPr lang="en-US"/>
              <a:pPr>
                <a:defRPr/>
              </a:pPr>
              <a:t>11/6/2009</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2D315AF2-64FC-42C5-9A7C-3651B8283D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095569C4-0E63-4389-93F0-B4BD2910703F}" type="datetimeFigureOut">
              <a:rPr lang="en-US"/>
              <a:pPr>
                <a:defRPr/>
              </a:pPr>
              <a:t>11/6/2009</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E9F165C3-9A83-46F1-9A96-6679AC90E42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F4CFA665-695D-4ED8-8962-A97DC88F3240}" type="datetimeFigureOut">
              <a:rPr lang="en-US"/>
              <a:pPr>
                <a:defRPr/>
              </a:pPr>
              <a:t>11/6/2009</a:t>
            </a:fld>
            <a:endParaRPr lang="en-US" dirty="0"/>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C70D2E7B-C5E3-41CD-8A16-881112CDF7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FD12DC0-06DA-49BA-87A5-4EE0E0442F92}" type="datetimeFigureOut">
              <a:rPr lang="en-US"/>
              <a:pPr>
                <a:defRPr/>
              </a:pPr>
              <a:t>11/6/2009</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E2E3A70E-A3FB-4D91-967F-6674B8B61355}"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19438D2-A8FB-49E9-82DD-997E13E6ED7A}" type="datetimeFigureOut">
              <a:rPr lang="en-US"/>
              <a:pPr>
                <a:defRPr/>
              </a:pPr>
              <a:t>11/6/2009</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E6BC8057-3A27-44B5-8749-9793F019A1C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25E74A6-7770-430E-A596-FFF72EECCB0F}" type="datetimeFigureOut">
              <a:rPr lang="en-US"/>
              <a:pPr>
                <a:defRPr/>
              </a:pPr>
              <a:t>11/6/2009</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F74FA031-CBCA-4855-9695-D5DBD075486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0D60B732-BBA6-41CB-A310-18D554EF9975}" type="datetimeFigureOut">
              <a:rPr lang="en-US"/>
              <a:pPr>
                <a:defRPr/>
              </a:pPr>
              <a:t>11/6/2009</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dirty="0">
                <a:solidFill>
                  <a:schemeClr val="tx2">
                    <a:shade val="90000"/>
                  </a:schemeClr>
                </a:solidFill>
                <a:latin typeface="+mn-lt"/>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5D2E16C5-3B68-4611-AFDC-C630DF08783D}" type="slidenum">
              <a:rPr lang="en-US"/>
              <a:pPr>
                <a:defRPr/>
              </a:pPr>
              <a:t>‹#›</a:t>
            </a:fld>
            <a:endParaRPr 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grpSp>
    </p:spTree>
  </p:cSld>
  <p:clrMap bg1="dk1" tx1="lt1" bg2="dk2" tx2="lt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72" r:id="rId9"/>
    <p:sldLayoutId id="2147483663" r:id="rId10"/>
    <p:sldLayoutId id="2147483662"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219200"/>
            <a:ext cx="7772400" cy="1470025"/>
          </a:xfrm>
        </p:spPr>
        <p:txBody>
          <a:bodyPr/>
          <a:lstStyle/>
          <a:p>
            <a:pPr algn="ctr" fontAlgn="auto">
              <a:spcAft>
                <a:spcPts val="0"/>
              </a:spcAft>
              <a:defRPr/>
            </a:pPr>
            <a:r>
              <a:rPr lang="en-US" sz="4800" dirty="0" smtClean="0">
                <a:latin typeface="+mn-lt"/>
                <a:ea typeface="+mn-ea"/>
                <a:cs typeface="+mn-cs"/>
              </a:rPr>
              <a:t>Plate Tectonics</a:t>
            </a:r>
            <a:br>
              <a:rPr lang="en-US" sz="4800" dirty="0" smtClean="0">
                <a:latin typeface="+mn-lt"/>
                <a:ea typeface="+mn-ea"/>
                <a:cs typeface="+mn-cs"/>
              </a:rPr>
            </a:br>
            <a:r>
              <a:rPr lang="en-US" sz="4800" dirty="0" smtClean="0">
                <a:latin typeface="+mn-lt"/>
                <a:ea typeface="+mn-ea"/>
                <a:cs typeface="+mn-cs"/>
              </a:rPr>
              <a:t>….and Your Community</a:t>
            </a:r>
            <a:endParaRPr lang="en-US" sz="4800" dirty="0">
              <a:latin typeface="+mn-lt"/>
              <a:ea typeface="+mn-ea"/>
              <a:cs typeface="+mn-cs"/>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z="3600" smtClean="0"/>
              <a:t>Development of the Plate Tectonics Theory </a:t>
            </a:r>
          </a:p>
        </p:txBody>
      </p:sp>
      <p:sp>
        <p:nvSpPr>
          <p:cNvPr id="24578" name="Content Placeholder 2"/>
          <p:cNvSpPr>
            <a:spLocks noGrp="1"/>
          </p:cNvSpPr>
          <p:nvPr>
            <p:ph idx="1"/>
          </p:nvPr>
        </p:nvSpPr>
        <p:spPr/>
        <p:txBody>
          <a:bodyPr/>
          <a:lstStyle/>
          <a:p>
            <a:pPr>
              <a:buFont typeface="Wingdings 2" pitchFamily="18" charset="2"/>
              <a:buNone/>
            </a:pPr>
            <a:r>
              <a:rPr lang="en-US" sz="2000" smtClean="0"/>
              <a:t>There are two plate theory's. The first was developed by a an Austrian  geological named Eduard Seuss said that the earths cooled from a molten state, the more dense materials contracted and sank toward the center, the least dense material floated and cooled to from the crust. </a:t>
            </a:r>
          </a:p>
          <a:p>
            <a:pPr>
              <a:buFont typeface="Wingdings 2" pitchFamily="18" charset="2"/>
              <a:buNone/>
            </a:pPr>
            <a:r>
              <a:rPr lang="en-US" sz="2000" smtClean="0"/>
              <a:t>Not all geologist accepted the theory of Mr. Eduard. Mr. Alfred Wegener theory was continental drift. This theory said that once there was a land called Pangea billions of years ago and start breaking apart till morden day and is still moving apart.</a:t>
            </a:r>
          </a:p>
          <a:p>
            <a:pPr>
              <a:buFont typeface="Wingdings 2" pitchFamily="18" charset="2"/>
              <a:buNone/>
            </a:pPr>
            <a:r>
              <a:rPr lang="en-US" sz="2000" smtClean="0"/>
              <a:t>Paleomagnetism – the record of the past orientation and polarity of the earths magnetic field recorded in rocks containing the minerals magnetite.</a:t>
            </a:r>
          </a:p>
          <a:p>
            <a:pPr>
              <a:buFont typeface="Wingdings 2" pitchFamily="18" charset="2"/>
              <a:buNone/>
            </a:pPr>
            <a:r>
              <a:rPr lang="en-US" sz="2000" smtClean="0"/>
              <a:t>Supercontinent – a large continent consisting of al of the earth continental lithosphere. Supercontinents are assembled by plate tectonic processes of Subduction and continent- continent collision.</a:t>
            </a:r>
          </a:p>
        </p:txBody>
      </p:sp>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685800" y="514350"/>
            <a:ext cx="2743200" cy="1162050"/>
          </a:xfrm>
        </p:spPr>
        <p:txBody>
          <a:bodyPr/>
          <a:lstStyle/>
          <a:p>
            <a:r>
              <a:rPr lang="en-US" smtClean="0"/>
              <a:t>Pangea</a:t>
            </a:r>
          </a:p>
        </p:txBody>
      </p:sp>
      <p:sp>
        <p:nvSpPr>
          <p:cNvPr id="25602" name="Text Placeholder 2"/>
          <p:cNvSpPr>
            <a:spLocks noGrp="1"/>
          </p:cNvSpPr>
          <p:nvPr>
            <p:ph type="body" idx="2"/>
          </p:nvPr>
        </p:nvSpPr>
        <p:spPr/>
        <p:txBody>
          <a:bodyPr/>
          <a:lstStyle/>
          <a:p>
            <a:r>
              <a:rPr lang="en-US" sz="1800" smtClean="0"/>
              <a:t>Earths most recent super continent</a:t>
            </a:r>
          </a:p>
          <a:p>
            <a:r>
              <a:rPr lang="en-US" sz="1800" smtClean="0"/>
              <a:t>Which  was rifted apart about 200 million years ago.</a:t>
            </a:r>
          </a:p>
        </p:txBody>
      </p:sp>
      <p:pic>
        <p:nvPicPr>
          <p:cNvPr id="25603" name="Content Placeholder 4" descr="pangea-continental-drift.gif"/>
          <p:cNvPicPr>
            <a:picLocks noGrp="1" noChangeAspect="1"/>
          </p:cNvPicPr>
          <p:nvPr>
            <p:ph sz="half" idx="1"/>
          </p:nvPr>
        </p:nvPicPr>
        <p:blipFill>
          <a:blip r:embed="rId3"/>
          <a:srcRect/>
          <a:stretch>
            <a:fillRect/>
          </a:stretch>
        </p:blipFill>
        <p:spPr>
          <a:xfrm>
            <a:off x="3200400" y="161925"/>
            <a:ext cx="5778500" cy="6534150"/>
          </a:xfrm>
        </p:spPr>
      </p:pic>
    </p:spTree>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fontAlgn="auto">
              <a:spcAft>
                <a:spcPts val="0"/>
              </a:spcAft>
              <a:defRPr/>
            </a:pPr>
            <a:r>
              <a:rPr lang="en-US" sz="7200" i="1" dirty="0" smtClean="0"/>
              <a:t>The End</a:t>
            </a:r>
            <a:endParaRPr lang="en-US" sz="7200" i="1" dirty="0"/>
          </a:p>
        </p:txBody>
      </p:sp>
      <p:sp>
        <p:nvSpPr>
          <p:cNvPr id="26626" name="Subtitle 2"/>
          <p:cNvSpPr>
            <a:spLocks noGrp="1"/>
          </p:cNvSpPr>
          <p:nvPr>
            <p:ph type="subTitle" idx="1"/>
          </p:nvPr>
        </p:nvSpPr>
        <p:spPr>
          <a:xfrm>
            <a:off x="533400" y="3228975"/>
            <a:ext cx="7854950" cy="1752600"/>
          </a:xfrm>
        </p:spPr>
        <p:txBody>
          <a:bodyPr/>
          <a:lstStyle/>
          <a:p>
            <a:pPr marR="0"/>
            <a:endParaRPr lang="en-US" smtClean="0"/>
          </a:p>
          <a:p>
            <a:pPr marR="0"/>
            <a:r>
              <a:rPr lang="en-US" smtClean="0"/>
              <a:t>By Mobert</a:t>
            </a:r>
          </a:p>
          <a:p>
            <a:pPr marR="0"/>
            <a:r>
              <a:rPr lang="en-US" sz="1100" smtClean="0"/>
              <a:t>Email me my grade please</a:t>
            </a:r>
          </a:p>
        </p:txBody>
      </p:sp>
    </p:spTree>
  </p:cSld>
  <p:clrMapOvr>
    <a:masterClrMapping/>
  </p:clrMapOvr>
  <p:transition spd="slow">
    <p:diamond/>
    <p:sndAc>
      <p:stSnd>
        <p:snd r:embed="rId3" name="applause.wav" builtIn="1"/>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609600" y="762000"/>
            <a:ext cx="2743200" cy="685800"/>
          </a:xfrm>
        </p:spPr>
        <p:txBody>
          <a:bodyPr/>
          <a:lstStyle/>
          <a:p>
            <a:r>
              <a:rPr lang="en-US" smtClean="0"/>
              <a:t> Structure of the Earth</a:t>
            </a:r>
          </a:p>
        </p:txBody>
      </p:sp>
      <p:sp>
        <p:nvSpPr>
          <p:cNvPr id="3" name="Text Placeholder 2"/>
          <p:cNvSpPr>
            <a:spLocks noGrp="1"/>
          </p:cNvSpPr>
          <p:nvPr>
            <p:ph type="body" idx="2"/>
          </p:nvPr>
        </p:nvSpPr>
        <p:spPr>
          <a:xfrm>
            <a:off x="381000" y="1524000"/>
            <a:ext cx="3048000" cy="4876800"/>
          </a:xfrm>
        </p:spPr>
        <p:txBody>
          <a:bodyPr>
            <a:normAutofit lnSpcReduction="10000"/>
          </a:bodyPr>
          <a:lstStyle/>
          <a:p>
            <a:pPr fontAlgn="auto">
              <a:spcAft>
                <a:spcPts val="0"/>
              </a:spcAft>
              <a:buClr>
                <a:schemeClr val="accent3"/>
              </a:buClr>
              <a:buFont typeface="Wingdings 2"/>
              <a:buNone/>
              <a:defRPr/>
            </a:pPr>
            <a:r>
              <a:rPr lang="en-US" sz="1200" dirty="0" smtClean="0"/>
              <a:t>Crust – the thin outermost layer of the Earth. Continental  crust is relatively thick and mostly very old. Ocean crust is relatively thin, and always geologically very Young.</a:t>
            </a:r>
          </a:p>
          <a:p>
            <a:pPr fontAlgn="auto">
              <a:spcAft>
                <a:spcPts val="0"/>
              </a:spcAft>
              <a:buClr>
                <a:schemeClr val="accent3"/>
              </a:buClr>
              <a:buFont typeface="Wingdings 2"/>
              <a:buNone/>
              <a:defRPr/>
            </a:pPr>
            <a:endParaRPr lang="en-US" sz="1200" dirty="0" smtClean="0"/>
          </a:p>
          <a:p>
            <a:pPr fontAlgn="auto">
              <a:spcAft>
                <a:spcPts val="0"/>
              </a:spcAft>
              <a:buClr>
                <a:schemeClr val="accent3"/>
              </a:buClr>
              <a:buFont typeface="Wingdings 2"/>
              <a:buNone/>
              <a:defRPr/>
            </a:pPr>
            <a:r>
              <a:rPr lang="en-US" sz="1200" dirty="0" smtClean="0"/>
              <a:t>Mantle – the zone of the earth below the crust and above the core. It is divided into the upper mantle  the lithosphere and lower mantle with transition zone between.</a:t>
            </a:r>
          </a:p>
          <a:p>
            <a:pPr fontAlgn="auto">
              <a:spcAft>
                <a:spcPts val="0"/>
              </a:spcAft>
              <a:buClr>
                <a:schemeClr val="accent3"/>
              </a:buClr>
              <a:buFont typeface="Wingdings 2"/>
              <a:buNone/>
              <a:defRPr/>
            </a:pPr>
            <a:endParaRPr lang="en-US" sz="1200" dirty="0" smtClean="0"/>
          </a:p>
          <a:p>
            <a:pPr fontAlgn="auto">
              <a:spcAft>
                <a:spcPts val="0"/>
              </a:spcAft>
              <a:buClr>
                <a:schemeClr val="accent3"/>
              </a:buClr>
              <a:buFont typeface="Wingdings 2"/>
              <a:buNone/>
              <a:defRPr/>
            </a:pPr>
            <a:r>
              <a:rPr lang="en-US" sz="1200" dirty="0" smtClean="0"/>
              <a:t>Lithosphere – the outermost layer of the earth, consisting of the earths crust and part of the upper mantle. The behaves as a rigid layer, in contrast to the underlying asthenosphere.</a:t>
            </a:r>
          </a:p>
          <a:p>
            <a:pPr fontAlgn="auto">
              <a:spcAft>
                <a:spcPts val="0"/>
              </a:spcAft>
              <a:buClr>
                <a:schemeClr val="accent3"/>
              </a:buClr>
              <a:buFont typeface="Wingdings 2"/>
              <a:buNone/>
              <a:defRPr/>
            </a:pPr>
            <a:endParaRPr lang="en-US" sz="1200" dirty="0" smtClean="0"/>
          </a:p>
          <a:p>
            <a:pPr fontAlgn="auto">
              <a:spcAft>
                <a:spcPts val="0"/>
              </a:spcAft>
              <a:buClr>
                <a:schemeClr val="accent3"/>
              </a:buClr>
              <a:buFont typeface="Wingdings 2"/>
              <a:buNone/>
              <a:defRPr/>
            </a:pPr>
            <a:r>
              <a:rPr lang="en-US" sz="1200" dirty="0" smtClean="0"/>
              <a:t>Asthenosphere – the part of the mantle beneath the lithosphere . The asthenosphere undergoes slow flow,  rather than behaving as a rigid block, like the overlying lithosphere.</a:t>
            </a:r>
          </a:p>
          <a:p>
            <a:pPr fontAlgn="auto">
              <a:spcAft>
                <a:spcPts val="0"/>
              </a:spcAft>
              <a:buClr>
                <a:schemeClr val="accent3"/>
              </a:buClr>
              <a:buFont typeface="Wingdings 2"/>
              <a:buNone/>
              <a:defRPr/>
            </a:pPr>
            <a:endParaRPr lang="en-US" sz="1200" dirty="0" smtClean="0"/>
          </a:p>
          <a:p>
            <a:pPr fontAlgn="auto">
              <a:spcAft>
                <a:spcPts val="0"/>
              </a:spcAft>
              <a:buClr>
                <a:schemeClr val="accent3"/>
              </a:buClr>
              <a:buFont typeface="Wingdings 2"/>
              <a:buNone/>
              <a:defRPr/>
            </a:pPr>
            <a:r>
              <a:rPr lang="en-US" sz="1200" dirty="0" smtClean="0"/>
              <a:t>Core – The core is mostly of iron, it is hot. The outer core is liquid and the inner core is solid because of the pressure coming form the earths others layers.</a:t>
            </a:r>
          </a:p>
        </p:txBody>
      </p:sp>
      <p:pic>
        <p:nvPicPr>
          <p:cNvPr id="16387" name="Picture Placeholder 4" descr="Earth_interior.gif"/>
          <p:cNvPicPr>
            <a:picLocks noGrp="1" noChangeAspect="1"/>
          </p:cNvPicPr>
          <p:nvPr>
            <p:ph sz="half" idx="1"/>
          </p:nvPr>
        </p:nvPicPr>
        <p:blipFill>
          <a:blip r:embed="rId3"/>
          <a:srcRect l="3899" r="3899"/>
          <a:stretch>
            <a:fillRect/>
          </a:stretch>
        </p:blipFill>
        <p:spPr>
          <a:xfrm>
            <a:off x="3657600" y="1219200"/>
            <a:ext cx="5275263" cy="4800600"/>
          </a:xfrm>
        </p:spPr>
      </p:pic>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143000"/>
          </a:xfrm>
        </p:spPr>
        <p:txBody>
          <a:bodyPr>
            <a:normAutofit fontScale="90000"/>
          </a:bodyPr>
          <a:lstStyle/>
          <a:p>
            <a:pPr fontAlgn="auto">
              <a:spcAft>
                <a:spcPts val="0"/>
              </a:spcAft>
              <a:defRPr/>
            </a:pPr>
            <a:r>
              <a:rPr lang="en-US" dirty="0" smtClean="0"/>
              <a:t>Measuring Plate Motions With GPA</a:t>
            </a:r>
            <a:endParaRPr lang="en-US" dirty="0"/>
          </a:p>
        </p:txBody>
      </p:sp>
      <p:sp>
        <p:nvSpPr>
          <p:cNvPr id="17410" name="Text Placeholder 2"/>
          <p:cNvSpPr>
            <a:spLocks noGrp="1"/>
          </p:cNvSpPr>
          <p:nvPr>
            <p:ph type="body" idx="1"/>
          </p:nvPr>
        </p:nvSpPr>
        <p:spPr>
          <a:xfrm>
            <a:off x="457200" y="1855788"/>
            <a:ext cx="4040188" cy="658812"/>
          </a:xfrm>
        </p:spPr>
        <p:txBody>
          <a:bodyPr/>
          <a:lstStyle/>
          <a:p>
            <a:r>
              <a:rPr lang="en-US" smtClean="0"/>
              <a:t>GPA</a:t>
            </a:r>
          </a:p>
        </p:txBody>
      </p:sp>
      <p:sp>
        <p:nvSpPr>
          <p:cNvPr id="17411" name="Content Placeholder 4"/>
          <p:cNvSpPr>
            <a:spLocks noGrp="1"/>
          </p:cNvSpPr>
          <p:nvPr>
            <p:ph sz="quarter" idx="2"/>
          </p:nvPr>
        </p:nvSpPr>
        <p:spPr>
          <a:xfrm>
            <a:off x="457200" y="2743200"/>
            <a:ext cx="7543800" cy="1981200"/>
          </a:xfrm>
        </p:spPr>
        <p:txBody>
          <a:bodyPr/>
          <a:lstStyle/>
          <a:p>
            <a:pPr>
              <a:buFont typeface="Wingdings 2" pitchFamily="18" charset="2"/>
              <a:buNone/>
            </a:pPr>
            <a:r>
              <a:rPr lang="en-US" sz="1800" smtClean="0"/>
              <a:t>It stands for Global Positioning System satellite based system for accurate location of points on the earth. The good thing about GPA give the accurate rate of movement that plate move over time. The horrible thing is that GPA have only been around for the last ten years. GPA sends a message's to local station around the such as the WES2, or the LMNO station and more. Most all plate are moving  so they can be monitored by GPA and you can’t watch a plate move with your eyes it takes a long time.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304800" y="533400"/>
            <a:ext cx="2743200" cy="762000"/>
          </a:xfrm>
        </p:spPr>
        <p:txBody>
          <a:bodyPr/>
          <a:lstStyle/>
          <a:p>
            <a:r>
              <a:rPr lang="en-US" sz="3200" smtClean="0"/>
              <a:t>Plate Boundaries </a:t>
            </a:r>
          </a:p>
        </p:txBody>
      </p:sp>
      <p:sp>
        <p:nvSpPr>
          <p:cNvPr id="3" name="Text Placeholder 2"/>
          <p:cNvSpPr>
            <a:spLocks noGrp="1"/>
          </p:cNvSpPr>
          <p:nvPr>
            <p:ph type="body" idx="2"/>
          </p:nvPr>
        </p:nvSpPr>
        <p:spPr>
          <a:xfrm>
            <a:off x="304800" y="1447800"/>
            <a:ext cx="3048000" cy="5105400"/>
          </a:xfrm>
        </p:spPr>
        <p:txBody>
          <a:bodyPr>
            <a:normAutofit lnSpcReduction="10000"/>
          </a:bodyPr>
          <a:lstStyle/>
          <a:p>
            <a:pPr marL="342900" indent="-342900" fontAlgn="auto">
              <a:spcAft>
                <a:spcPts val="0"/>
              </a:spcAft>
              <a:buClr>
                <a:schemeClr val="accent3"/>
              </a:buClr>
              <a:buFont typeface="Wingdings 2"/>
              <a:buAutoNum type="alphaUcPeriod"/>
              <a:defRPr/>
            </a:pPr>
            <a:r>
              <a:rPr lang="en-US" dirty="0" smtClean="0"/>
              <a:t>Divergent Plate Boundary – a plate boundary where two plates move away from one another</a:t>
            </a:r>
          </a:p>
          <a:p>
            <a:pPr marL="342900" indent="-342900" fontAlgn="auto">
              <a:spcAft>
                <a:spcPts val="0"/>
              </a:spcAft>
              <a:buClr>
                <a:schemeClr val="accent3"/>
              </a:buClr>
              <a:buFont typeface="Wingdings 2"/>
              <a:buAutoNum type="alphaUcPeriod"/>
              <a:defRPr/>
            </a:pPr>
            <a:endParaRPr lang="en-US" dirty="0" smtClean="0"/>
          </a:p>
          <a:p>
            <a:pPr marL="342900" indent="-342900" fontAlgn="auto">
              <a:spcAft>
                <a:spcPts val="0"/>
              </a:spcAft>
              <a:buClr>
                <a:schemeClr val="accent3"/>
              </a:buClr>
              <a:buFont typeface="Wingdings 2"/>
              <a:buAutoNum type="alphaUcPeriod"/>
              <a:defRPr/>
            </a:pPr>
            <a:r>
              <a:rPr lang="en-US" dirty="0" smtClean="0"/>
              <a:t>Convergent Plate Boundary -  a plate boundary two plates move toward each other.</a:t>
            </a:r>
          </a:p>
          <a:p>
            <a:pPr marL="342900" indent="-342900" fontAlgn="auto">
              <a:spcAft>
                <a:spcPts val="0"/>
              </a:spcAft>
              <a:buClr>
                <a:schemeClr val="accent3"/>
              </a:buClr>
              <a:buFont typeface="Wingdings 2"/>
              <a:buAutoNum type="alphaUcPeriod"/>
              <a:defRPr/>
            </a:pPr>
            <a:endParaRPr lang="en-US" dirty="0" smtClean="0"/>
          </a:p>
          <a:p>
            <a:pPr marL="342900" indent="-342900" fontAlgn="auto">
              <a:spcAft>
                <a:spcPts val="0"/>
              </a:spcAft>
              <a:buClr>
                <a:schemeClr val="accent3"/>
              </a:buClr>
              <a:buFont typeface="Wingdings 2"/>
              <a:buAutoNum type="alphaUcPeriod"/>
              <a:defRPr/>
            </a:pPr>
            <a:r>
              <a:rPr lang="en-US" dirty="0" smtClean="0"/>
              <a:t>Transform fault -  a plate boundary where two plates slide parallel to one another</a:t>
            </a:r>
          </a:p>
          <a:p>
            <a:pPr marL="342900" indent="-342900" fontAlgn="auto">
              <a:spcAft>
                <a:spcPts val="0"/>
              </a:spcAft>
              <a:buClr>
                <a:schemeClr val="accent3"/>
              </a:buClr>
              <a:buFont typeface="Wingdings 2"/>
              <a:buNone/>
              <a:defRPr/>
            </a:pPr>
            <a:endParaRPr lang="en-US" dirty="0" smtClean="0"/>
          </a:p>
          <a:p>
            <a:pPr marL="342900" indent="-342900" fontAlgn="auto">
              <a:spcAft>
                <a:spcPts val="0"/>
              </a:spcAft>
              <a:buClr>
                <a:schemeClr val="accent3"/>
              </a:buClr>
              <a:buFont typeface="Wingdings 2"/>
              <a:buNone/>
              <a:defRPr/>
            </a:pPr>
            <a:r>
              <a:rPr lang="en-US" dirty="0" smtClean="0"/>
              <a:t>Divergent plate boundary can cause rift valley formation. Like in Africa the Nile River.</a:t>
            </a:r>
          </a:p>
          <a:p>
            <a:pPr marL="342900" indent="-342900" fontAlgn="auto">
              <a:spcAft>
                <a:spcPts val="0"/>
              </a:spcAft>
              <a:buClr>
                <a:schemeClr val="accent3"/>
              </a:buClr>
              <a:buFont typeface="Wingdings 2"/>
              <a:buNone/>
              <a:defRPr/>
            </a:pPr>
            <a:r>
              <a:rPr lang="en-US" dirty="0" smtClean="0"/>
              <a:t>There are a couple of convergent boundary such as ocean-continent, or ocean to ocean, or continent to continent. Like the Nazca plate and the South American Plate.</a:t>
            </a:r>
          </a:p>
          <a:p>
            <a:pPr marL="342900" indent="-342900" fontAlgn="auto">
              <a:spcAft>
                <a:spcPts val="0"/>
              </a:spcAft>
              <a:buClr>
                <a:schemeClr val="accent3"/>
              </a:buClr>
              <a:buFont typeface="Wingdings 2"/>
              <a:buNone/>
              <a:defRPr/>
            </a:pPr>
            <a:r>
              <a:rPr lang="en-US" dirty="0" smtClean="0"/>
              <a:t>The North American plate and Pacific plate are move the same direction.</a:t>
            </a:r>
          </a:p>
        </p:txBody>
      </p:sp>
      <p:pic>
        <p:nvPicPr>
          <p:cNvPr id="18435" name="Content Placeholder 4" descr="Plate%20Boundaries.jpg"/>
          <p:cNvPicPr>
            <a:picLocks noGrp="1" noChangeAspect="1"/>
          </p:cNvPicPr>
          <p:nvPr>
            <p:ph sz="half" idx="1"/>
          </p:nvPr>
        </p:nvPicPr>
        <p:blipFill>
          <a:blip r:embed="rId3"/>
          <a:srcRect/>
          <a:stretch>
            <a:fillRect/>
          </a:stretch>
        </p:blipFill>
        <p:spPr>
          <a:xfrm>
            <a:off x="3429000" y="914400"/>
            <a:ext cx="5562600" cy="5638800"/>
          </a:xfrm>
        </p:spPr>
      </p:pic>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85800" y="514350"/>
            <a:ext cx="3429000" cy="1162050"/>
          </a:xfrm>
        </p:spPr>
        <p:txBody>
          <a:bodyPr/>
          <a:lstStyle/>
          <a:p>
            <a:r>
              <a:rPr lang="en-US" sz="3600" smtClean="0"/>
              <a:t>The Mid-Ocean Ridge</a:t>
            </a:r>
          </a:p>
        </p:txBody>
      </p:sp>
      <p:sp>
        <p:nvSpPr>
          <p:cNvPr id="19458" name="Text Placeholder 2"/>
          <p:cNvSpPr>
            <a:spLocks noGrp="1"/>
          </p:cNvSpPr>
          <p:nvPr>
            <p:ph type="body" idx="2"/>
          </p:nvPr>
        </p:nvSpPr>
        <p:spPr/>
        <p:txBody>
          <a:bodyPr/>
          <a:lstStyle/>
          <a:p>
            <a:r>
              <a:rPr lang="en-US" smtClean="0"/>
              <a:t>The mid ocean ridge – chain of undersea ridges extending throughout all of the earths ocean basins, and formed by sea floor spreading.</a:t>
            </a:r>
          </a:p>
          <a:p>
            <a:endParaRPr lang="en-US" smtClean="0"/>
          </a:p>
          <a:p>
            <a:r>
              <a:rPr lang="en-US" smtClean="0"/>
              <a:t>The main rock in the ocean is Basalt-a kind of volcanic igneous rock, usually dark colored, with a high content of iron</a:t>
            </a:r>
          </a:p>
          <a:p>
            <a:endParaRPr lang="en-US" smtClean="0"/>
          </a:p>
          <a:p>
            <a:r>
              <a:rPr lang="en-US" smtClean="0"/>
              <a:t>Every time it spreads it changes its magnetic field form normally or positive, and reversed or negative as you see the picture on the right.</a:t>
            </a:r>
          </a:p>
          <a:p>
            <a:endParaRPr lang="en-US" smtClean="0"/>
          </a:p>
          <a:p>
            <a:r>
              <a:rPr lang="en-US" smtClean="0"/>
              <a:t>This is how the ocean basin changes its size.</a:t>
            </a:r>
          </a:p>
        </p:txBody>
      </p:sp>
      <p:pic>
        <p:nvPicPr>
          <p:cNvPr id="19459" name="Content Placeholder 4" descr="14.bmp"/>
          <p:cNvPicPr>
            <a:picLocks noGrp="1" noChangeAspect="1"/>
          </p:cNvPicPr>
          <p:nvPr>
            <p:ph sz="half" idx="1"/>
          </p:nvPr>
        </p:nvPicPr>
        <p:blipFill>
          <a:blip r:embed="rId3"/>
          <a:srcRect/>
          <a:stretch>
            <a:fillRect/>
          </a:stretch>
        </p:blipFill>
        <p:spPr>
          <a:xfrm>
            <a:off x="3987800" y="1219200"/>
            <a:ext cx="4851400" cy="4886325"/>
          </a:xfrm>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381000" y="457200"/>
            <a:ext cx="2743200" cy="1162050"/>
          </a:xfrm>
        </p:spPr>
        <p:txBody>
          <a:bodyPr/>
          <a:lstStyle/>
          <a:p>
            <a:r>
              <a:rPr lang="en-US" smtClean="0"/>
              <a:t>Subduction</a:t>
            </a:r>
          </a:p>
        </p:txBody>
      </p:sp>
      <p:sp>
        <p:nvSpPr>
          <p:cNvPr id="20482" name="Text Placeholder 2"/>
          <p:cNvSpPr>
            <a:spLocks noGrp="1"/>
          </p:cNvSpPr>
          <p:nvPr>
            <p:ph type="body" idx="2"/>
          </p:nvPr>
        </p:nvSpPr>
        <p:spPr>
          <a:xfrm>
            <a:off x="381000" y="1752600"/>
            <a:ext cx="2743200" cy="4572000"/>
          </a:xfrm>
        </p:spPr>
        <p:txBody>
          <a:bodyPr/>
          <a:lstStyle/>
          <a:p>
            <a:r>
              <a:rPr lang="en-US" sz="2000" smtClean="0"/>
              <a:t>The movement of one plate downward into the mantle beneath the edge of the other plate boundary at a convergent boundary the down going plate always is oceanic lithosphere. The plate the stays at the surface can have either oceanic lithosphere or continental lithosphere.</a:t>
            </a:r>
          </a:p>
        </p:txBody>
      </p:sp>
      <p:pic>
        <p:nvPicPr>
          <p:cNvPr id="20483" name="Content Placeholder 4" descr="100.bmp"/>
          <p:cNvPicPr>
            <a:picLocks noGrp="1" noChangeAspect="1"/>
          </p:cNvPicPr>
          <p:nvPr>
            <p:ph sz="half" idx="1"/>
          </p:nvPr>
        </p:nvPicPr>
        <p:blipFill>
          <a:blip r:embed="rId3"/>
          <a:srcRect/>
          <a:stretch>
            <a:fillRect/>
          </a:stretch>
        </p:blipFill>
        <p:spPr>
          <a:xfrm>
            <a:off x="3657600" y="609600"/>
            <a:ext cx="5334000" cy="5638800"/>
          </a:xfrm>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sz="4200" smtClean="0"/>
              <a:t>Evidence for Earths </a:t>
            </a:r>
            <a:r>
              <a:rPr lang="en-US" sz="4400" smtClean="0"/>
              <a:t>Layered</a:t>
            </a:r>
            <a:r>
              <a:rPr lang="en-US" sz="4200" smtClean="0"/>
              <a:t> Structure</a:t>
            </a:r>
          </a:p>
        </p:txBody>
      </p:sp>
      <p:sp>
        <p:nvSpPr>
          <p:cNvPr id="21506" name="Content Placeholder 2"/>
          <p:cNvSpPr>
            <a:spLocks noGrp="1"/>
          </p:cNvSpPr>
          <p:nvPr>
            <p:ph idx="1"/>
          </p:nvPr>
        </p:nvSpPr>
        <p:spPr/>
        <p:txBody>
          <a:bodyPr/>
          <a:lstStyle/>
          <a:p>
            <a:pPr>
              <a:buFont typeface="Courier New" pitchFamily="49" charset="0"/>
              <a:buChar char="o"/>
            </a:pPr>
            <a:r>
              <a:rPr lang="en-US" sz="1400" smtClean="0"/>
              <a:t>Density is the mass per unit volume of a material or substance.</a:t>
            </a:r>
          </a:p>
          <a:p>
            <a:pPr>
              <a:buFont typeface="Courier New" pitchFamily="49" charset="0"/>
              <a:buChar char="o"/>
            </a:pPr>
            <a:r>
              <a:rPr lang="en-US" sz="1400" smtClean="0"/>
              <a:t>To find the volume the equations is F= gm 1 gm 2 / by D2 as where m1 and m2 stand for masses of two objects -d for distance and- g for gravitational constant</a:t>
            </a:r>
          </a:p>
          <a:p>
            <a:pPr>
              <a:buFont typeface="Courier New" pitchFamily="49" charset="0"/>
              <a:buChar char="o"/>
            </a:pPr>
            <a:r>
              <a:rPr lang="en-US" sz="1400" smtClean="0"/>
              <a:t>Or as we did in class D= mass / by volume</a:t>
            </a:r>
          </a:p>
          <a:p>
            <a:pPr>
              <a:buFont typeface="Courier New" pitchFamily="49" charset="0"/>
              <a:buChar char="o"/>
            </a:pPr>
            <a:r>
              <a:rPr lang="en-US" sz="1400" smtClean="0"/>
              <a:t>The outer core and part of the mantle are liquids but the in core is a solid because of all the heat and pressure coming form the crust, mantle and outer core.</a:t>
            </a:r>
          </a:p>
          <a:p>
            <a:pPr>
              <a:buFont typeface="Courier New" pitchFamily="49" charset="0"/>
              <a:buChar char="o"/>
            </a:pPr>
            <a:r>
              <a:rPr lang="en-US" sz="1400" smtClean="0"/>
              <a:t>The temperature of the earth increases with the depth. The temperature affects the density of materials.</a:t>
            </a:r>
          </a:p>
          <a:p>
            <a:pPr>
              <a:buFont typeface="Courier New" pitchFamily="49" charset="0"/>
              <a:buChar char="o"/>
            </a:pPr>
            <a:r>
              <a:rPr lang="en-US" sz="1400" smtClean="0"/>
              <a:t> </a:t>
            </a:r>
          </a:p>
        </p:txBody>
      </p:sp>
      <p:graphicFrame>
        <p:nvGraphicFramePr>
          <p:cNvPr id="4" name="Table 3"/>
          <p:cNvGraphicFramePr>
            <a:graphicFrameLocks noGrp="1"/>
          </p:cNvGraphicFramePr>
          <p:nvPr/>
        </p:nvGraphicFramePr>
        <p:xfrm>
          <a:off x="990600" y="4038600"/>
          <a:ext cx="7848600" cy="2193925"/>
        </p:xfrm>
        <a:graphic>
          <a:graphicData uri="http://schemas.openxmlformats.org/drawingml/2006/table">
            <a:tbl>
              <a:tblPr firstRow="1" bandRow="1">
                <a:tableStyleId>{5C22544A-7EE6-4342-B048-85BDC9FD1C3A}</a:tableStyleId>
              </a:tblPr>
              <a:tblGrid>
                <a:gridCol w="1600200"/>
                <a:gridCol w="1371600"/>
                <a:gridCol w="2209800"/>
                <a:gridCol w="1600200"/>
                <a:gridCol w="1066800"/>
              </a:tblGrid>
              <a:tr h="292100">
                <a:tc>
                  <a:txBody>
                    <a:bodyPr/>
                    <a:lstStyle/>
                    <a:p>
                      <a:r>
                        <a:rPr lang="en-US" dirty="0" smtClean="0"/>
                        <a:t>Layer</a:t>
                      </a:r>
                      <a:endParaRPr lang="en-US" dirty="0"/>
                    </a:p>
                  </a:txBody>
                  <a:tcPr/>
                </a:tc>
                <a:tc>
                  <a:txBody>
                    <a:bodyPr/>
                    <a:lstStyle/>
                    <a:p>
                      <a:r>
                        <a:rPr lang="en-US" dirty="0" smtClean="0"/>
                        <a:t>Thickness</a:t>
                      </a:r>
                      <a:endParaRPr lang="en-US" dirty="0"/>
                    </a:p>
                  </a:txBody>
                  <a:tcPr/>
                </a:tc>
                <a:tc>
                  <a:txBody>
                    <a:bodyPr/>
                    <a:lstStyle/>
                    <a:p>
                      <a:r>
                        <a:rPr lang="en-US" dirty="0" smtClean="0"/>
                        <a:t>Composition</a:t>
                      </a:r>
                      <a:endParaRPr lang="en-US" dirty="0"/>
                    </a:p>
                  </a:txBody>
                  <a:tcPr/>
                </a:tc>
                <a:tc>
                  <a:txBody>
                    <a:bodyPr/>
                    <a:lstStyle/>
                    <a:p>
                      <a:r>
                        <a:rPr lang="en-US" dirty="0" smtClean="0"/>
                        <a:t>Temperature</a:t>
                      </a:r>
                      <a:endParaRPr lang="en-US" dirty="0"/>
                    </a:p>
                  </a:txBody>
                  <a:tcPr/>
                </a:tc>
                <a:tc>
                  <a:txBody>
                    <a:bodyPr/>
                    <a:lstStyle/>
                    <a:p>
                      <a:r>
                        <a:rPr lang="en-US" dirty="0" smtClean="0"/>
                        <a:t>Density</a:t>
                      </a:r>
                      <a:endParaRPr lang="en-US" dirty="0"/>
                    </a:p>
                  </a:txBody>
                  <a:tcPr/>
                </a:tc>
              </a:tr>
              <a:tr h="292100">
                <a:tc>
                  <a:txBody>
                    <a:bodyPr/>
                    <a:lstStyle/>
                    <a:p>
                      <a:r>
                        <a:rPr lang="en-US" dirty="0" smtClean="0"/>
                        <a:t>Cont-Crust</a:t>
                      </a:r>
                    </a:p>
                  </a:txBody>
                  <a:tcPr/>
                </a:tc>
                <a:tc>
                  <a:txBody>
                    <a:bodyPr/>
                    <a:lstStyle/>
                    <a:p>
                      <a:r>
                        <a:rPr lang="en-US" dirty="0" smtClean="0"/>
                        <a:t>30-60</a:t>
                      </a:r>
                      <a:endParaRPr lang="en-US" dirty="0"/>
                    </a:p>
                  </a:txBody>
                  <a:tcPr/>
                </a:tc>
                <a:tc>
                  <a:txBody>
                    <a:bodyPr/>
                    <a:lstStyle/>
                    <a:p>
                      <a:r>
                        <a:rPr lang="en-US" dirty="0" smtClean="0"/>
                        <a:t>Granitic 60% silica</a:t>
                      </a:r>
                      <a:endParaRPr lang="en-US" dirty="0"/>
                    </a:p>
                  </a:txBody>
                  <a:tcPr/>
                </a:tc>
                <a:tc>
                  <a:txBody>
                    <a:bodyPr/>
                    <a:lstStyle/>
                    <a:p>
                      <a:r>
                        <a:rPr lang="en-US" dirty="0" smtClean="0"/>
                        <a:t>20-600</a:t>
                      </a:r>
                      <a:endParaRPr lang="en-US" dirty="0"/>
                    </a:p>
                  </a:txBody>
                  <a:tcPr/>
                </a:tc>
                <a:tc>
                  <a:txBody>
                    <a:bodyPr/>
                    <a:lstStyle/>
                    <a:p>
                      <a:r>
                        <a:rPr lang="en-US" dirty="0" smtClean="0"/>
                        <a:t>-2.7</a:t>
                      </a:r>
                      <a:endParaRPr lang="en-US" dirty="0"/>
                    </a:p>
                  </a:txBody>
                  <a:tcPr/>
                </a:tc>
              </a:tr>
              <a:tr h="292100">
                <a:tc>
                  <a:txBody>
                    <a:bodyPr/>
                    <a:lstStyle/>
                    <a:p>
                      <a:r>
                        <a:rPr lang="en-US" dirty="0" smtClean="0"/>
                        <a:t>Ocean- Crust</a:t>
                      </a:r>
                      <a:endParaRPr lang="en-US" dirty="0"/>
                    </a:p>
                  </a:txBody>
                  <a:tcPr/>
                </a:tc>
                <a:tc>
                  <a:txBody>
                    <a:bodyPr/>
                    <a:lstStyle/>
                    <a:p>
                      <a:r>
                        <a:rPr lang="en-US" dirty="0" smtClean="0"/>
                        <a:t>5-8</a:t>
                      </a:r>
                      <a:endParaRPr lang="en-US" dirty="0"/>
                    </a:p>
                  </a:txBody>
                  <a:tcPr/>
                </a:tc>
                <a:tc>
                  <a:txBody>
                    <a:bodyPr/>
                    <a:lstStyle/>
                    <a:p>
                      <a:r>
                        <a:rPr lang="en-US" dirty="0" smtClean="0"/>
                        <a:t>Basaltic 50% silica</a:t>
                      </a:r>
                      <a:endParaRPr lang="en-US" dirty="0"/>
                    </a:p>
                  </a:txBody>
                  <a:tcPr/>
                </a:tc>
                <a:tc>
                  <a:txBody>
                    <a:bodyPr/>
                    <a:lstStyle/>
                    <a:p>
                      <a:r>
                        <a:rPr lang="en-US" dirty="0" smtClean="0"/>
                        <a:t>20-1300</a:t>
                      </a:r>
                      <a:endParaRPr lang="en-US" dirty="0"/>
                    </a:p>
                  </a:txBody>
                  <a:tcPr/>
                </a:tc>
                <a:tc>
                  <a:txBody>
                    <a:bodyPr/>
                    <a:lstStyle/>
                    <a:p>
                      <a:r>
                        <a:rPr lang="en-US" dirty="0" smtClean="0"/>
                        <a:t>-3.0</a:t>
                      </a:r>
                      <a:endParaRPr lang="en-US" dirty="0"/>
                    </a:p>
                  </a:txBody>
                  <a:tcPr/>
                </a:tc>
              </a:tr>
              <a:tr h="292100">
                <a:tc>
                  <a:txBody>
                    <a:bodyPr/>
                    <a:lstStyle/>
                    <a:p>
                      <a:r>
                        <a:rPr lang="en-US" dirty="0" smtClean="0"/>
                        <a:t>Mantle</a:t>
                      </a:r>
                      <a:endParaRPr lang="en-US" dirty="0"/>
                    </a:p>
                  </a:txBody>
                  <a:tcPr/>
                </a:tc>
                <a:tc>
                  <a:txBody>
                    <a:bodyPr/>
                    <a:lstStyle/>
                    <a:p>
                      <a:r>
                        <a:rPr lang="en-US" dirty="0" smtClean="0"/>
                        <a:t>2800</a:t>
                      </a:r>
                      <a:endParaRPr lang="en-US" dirty="0"/>
                    </a:p>
                  </a:txBody>
                  <a:tcPr/>
                </a:tc>
                <a:tc>
                  <a:txBody>
                    <a:bodyPr/>
                    <a:lstStyle/>
                    <a:p>
                      <a:r>
                        <a:rPr lang="en-US" dirty="0" smtClean="0"/>
                        <a:t>Solid Silicate</a:t>
                      </a:r>
                      <a:endParaRPr lang="en-US" dirty="0"/>
                    </a:p>
                  </a:txBody>
                  <a:tcPr/>
                </a:tc>
                <a:tc>
                  <a:txBody>
                    <a:bodyPr/>
                    <a:lstStyle/>
                    <a:p>
                      <a:r>
                        <a:rPr lang="en-US" dirty="0" smtClean="0"/>
                        <a:t>100-3000</a:t>
                      </a:r>
                      <a:endParaRPr lang="en-US" dirty="0"/>
                    </a:p>
                  </a:txBody>
                  <a:tcPr/>
                </a:tc>
                <a:tc>
                  <a:txBody>
                    <a:bodyPr/>
                    <a:lstStyle/>
                    <a:p>
                      <a:r>
                        <a:rPr lang="en-US" dirty="0" smtClean="0"/>
                        <a:t>-5</a:t>
                      </a:r>
                      <a:endParaRPr lang="en-US" dirty="0"/>
                    </a:p>
                  </a:txBody>
                  <a:tcPr/>
                </a:tc>
              </a:tr>
              <a:tr h="292100">
                <a:tc>
                  <a:txBody>
                    <a:bodyPr/>
                    <a:lstStyle/>
                    <a:p>
                      <a:r>
                        <a:rPr lang="en-US" dirty="0" smtClean="0"/>
                        <a:t>Outer-Core</a:t>
                      </a:r>
                      <a:endParaRPr lang="en-US" dirty="0"/>
                    </a:p>
                  </a:txBody>
                  <a:tcPr/>
                </a:tc>
                <a:tc>
                  <a:txBody>
                    <a:bodyPr/>
                    <a:lstStyle/>
                    <a:p>
                      <a:r>
                        <a:rPr lang="en-US" dirty="0" smtClean="0"/>
                        <a:t>2150</a:t>
                      </a:r>
                      <a:endParaRPr lang="en-US" dirty="0"/>
                    </a:p>
                  </a:txBody>
                  <a:tcPr/>
                </a:tc>
                <a:tc>
                  <a:txBody>
                    <a:bodyPr/>
                    <a:lstStyle/>
                    <a:p>
                      <a:r>
                        <a:rPr lang="en-US" dirty="0" smtClean="0"/>
                        <a:t>Liquid Iron</a:t>
                      </a:r>
                      <a:endParaRPr lang="en-US" dirty="0"/>
                    </a:p>
                  </a:txBody>
                  <a:tcPr/>
                </a:tc>
                <a:tc>
                  <a:txBody>
                    <a:bodyPr/>
                    <a:lstStyle/>
                    <a:p>
                      <a:r>
                        <a:rPr lang="en-US" dirty="0" smtClean="0"/>
                        <a:t>3000-6500</a:t>
                      </a:r>
                      <a:endParaRPr lang="en-US" dirty="0"/>
                    </a:p>
                  </a:txBody>
                  <a:tcPr/>
                </a:tc>
                <a:tc>
                  <a:txBody>
                    <a:bodyPr/>
                    <a:lstStyle/>
                    <a:p>
                      <a:r>
                        <a:rPr lang="en-US" dirty="0" smtClean="0"/>
                        <a:t>-12</a:t>
                      </a:r>
                      <a:endParaRPr lang="en-US" dirty="0"/>
                    </a:p>
                  </a:txBody>
                  <a:tcPr/>
                </a:tc>
              </a:tr>
              <a:tr h="292100">
                <a:tc>
                  <a:txBody>
                    <a:bodyPr/>
                    <a:lstStyle/>
                    <a:p>
                      <a:r>
                        <a:rPr lang="en-US" dirty="0" smtClean="0"/>
                        <a:t>Inner-Core</a:t>
                      </a:r>
                      <a:endParaRPr lang="en-US" dirty="0"/>
                    </a:p>
                  </a:txBody>
                  <a:tcPr/>
                </a:tc>
                <a:tc>
                  <a:txBody>
                    <a:bodyPr/>
                    <a:lstStyle/>
                    <a:p>
                      <a:r>
                        <a:rPr lang="en-US" dirty="0" smtClean="0"/>
                        <a:t>1230</a:t>
                      </a:r>
                      <a:endParaRPr lang="en-US" dirty="0"/>
                    </a:p>
                  </a:txBody>
                  <a:tcPr/>
                </a:tc>
                <a:tc>
                  <a:txBody>
                    <a:bodyPr/>
                    <a:lstStyle/>
                    <a:p>
                      <a:r>
                        <a:rPr lang="en-US" dirty="0" smtClean="0"/>
                        <a:t>Solid Iron</a:t>
                      </a:r>
                      <a:endParaRPr lang="en-US" dirty="0"/>
                    </a:p>
                  </a:txBody>
                  <a:tcPr/>
                </a:tc>
                <a:tc>
                  <a:txBody>
                    <a:bodyPr/>
                    <a:lstStyle/>
                    <a:p>
                      <a:r>
                        <a:rPr lang="en-US" dirty="0" smtClean="0"/>
                        <a:t>7000</a:t>
                      </a:r>
                      <a:endParaRPr lang="en-US" dirty="0"/>
                    </a:p>
                  </a:txBody>
                  <a:tcPr/>
                </a:tc>
                <a:tc>
                  <a:txBody>
                    <a:bodyPr/>
                    <a:lstStyle/>
                    <a:p>
                      <a:r>
                        <a:rPr lang="en-US" dirty="0" smtClean="0"/>
                        <a:t>-12</a:t>
                      </a:r>
                      <a:endParaRPr lang="en-US" dirty="0"/>
                    </a:p>
                  </a:txBody>
                  <a:tcPr/>
                </a:tc>
              </a:tr>
            </a:tbl>
          </a:graphicData>
        </a:graphic>
      </p:graphicFrame>
    </p:spTree>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152400" y="381000"/>
            <a:ext cx="2743200" cy="1162050"/>
          </a:xfrm>
        </p:spPr>
        <p:txBody>
          <a:bodyPr/>
          <a:lstStyle/>
          <a:p>
            <a:r>
              <a:rPr lang="en-US" smtClean="0"/>
              <a:t>Thermal Convection </a:t>
            </a:r>
          </a:p>
        </p:txBody>
      </p:sp>
      <p:sp>
        <p:nvSpPr>
          <p:cNvPr id="3" name="Text Placeholder 2"/>
          <p:cNvSpPr>
            <a:spLocks noGrp="1"/>
          </p:cNvSpPr>
          <p:nvPr>
            <p:ph type="body" idx="2"/>
          </p:nvPr>
        </p:nvSpPr>
        <p:spPr>
          <a:xfrm>
            <a:off x="152400" y="1676400"/>
            <a:ext cx="2743200" cy="4572000"/>
          </a:xfrm>
        </p:spPr>
        <p:txBody>
          <a:bodyPr>
            <a:normAutofit lnSpcReduction="10000"/>
          </a:bodyPr>
          <a:lstStyle/>
          <a:p>
            <a:pPr fontAlgn="auto">
              <a:spcAft>
                <a:spcPts val="0"/>
              </a:spcAft>
              <a:buClr>
                <a:schemeClr val="accent3"/>
              </a:buClr>
              <a:buFont typeface="Wingdings 2"/>
              <a:buNone/>
              <a:defRPr/>
            </a:pPr>
            <a:r>
              <a:rPr lang="en-US" sz="1600" dirty="0" smtClean="0"/>
              <a:t>A pattern of movement in a fluid caused by heating form below and cooling from above. Thermal convection transfers heat energy from the bottom of the convection cell to the top.</a:t>
            </a:r>
          </a:p>
          <a:p>
            <a:pPr fontAlgn="auto">
              <a:spcAft>
                <a:spcPts val="0"/>
              </a:spcAft>
              <a:buClr>
                <a:schemeClr val="accent3"/>
              </a:buClr>
              <a:buFont typeface="Wingdings 2"/>
              <a:buNone/>
              <a:defRPr/>
            </a:pPr>
            <a:endParaRPr lang="en-US" sz="1600" dirty="0" smtClean="0"/>
          </a:p>
          <a:p>
            <a:pPr fontAlgn="auto">
              <a:spcAft>
                <a:spcPts val="0"/>
              </a:spcAft>
              <a:buClr>
                <a:schemeClr val="accent3"/>
              </a:buClr>
              <a:buFont typeface="Wingdings 2"/>
              <a:buNone/>
              <a:defRPr/>
            </a:pPr>
            <a:r>
              <a:rPr lang="en-US" sz="1600" dirty="0" smtClean="0"/>
              <a:t>This is just like balloons when hot air balloons rise but when they get denser and denser the drop just like the inside when they are heated by the outer core they rise later they cool and become less dense that's is when it inks back into the lower part of the mantle the Asthenosphere.</a:t>
            </a:r>
            <a:endParaRPr lang="en-US" sz="1600" dirty="0"/>
          </a:p>
        </p:txBody>
      </p:sp>
      <p:pic>
        <p:nvPicPr>
          <p:cNvPr id="22531" name="Content Placeholder 4" descr="12.bmp"/>
          <p:cNvPicPr>
            <a:picLocks noGrp="1" noChangeAspect="1"/>
          </p:cNvPicPr>
          <p:nvPr>
            <p:ph sz="half" idx="1"/>
          </p:nvPr>
        </p:nvPicPr>
        <p:blipFill>
          <a:blip r:embed="rId3"/>
          <a:srcRect/>
          <a:stretch>
            <a:fillRect/>
          </a:stretch>
        </p:blipFill>
        <p:spPr>
          <a:xfrm>
            <a:off x="3124200" y="1143000"/>
            <a:ext cx="5867400" cy="5486400"/>
          </a:xfrm>
        </p:spPr>
      </p:pic>
    </p:spTree>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685800" y="514350"/>
            <a:ext cx="2743200" cy="1162050"/>
          </a:xfrm>
        </p:spPr>
        <p:txBody>
          <a:bodyPr/>
          <a:lstStyle/>
          <a:p>
            <a:r>
              <a:rPr lang="en-US" smtClean="0"/>
              <a:t>Building Features On Earths Surface</a:t>
            </a:r>
          </a:p>
        </p:txBody>
      </p:sp>
      <p:sp>
        <p:nvSpPr>
          <p:cNvPr id="23554" name="Text Placeholder 2"/>
          <p:cNvSpPr>
            <a:spLocks noGrp="1"/>
          </p:cNvSpPr>
          <p:nvPr>
            <p:ph type="body" idx="2"/>
          </p:nvPr>
        </p:nvSpPr>
        <p:spPr>
          <a:xfrm>
            <a:off x="228600" y="1676400"/>
            <a:ext cx="2895600" cy="4572000"/>
          </a:xfrm>
        </p:spPr>
        <p:txBody>
          <a:bodyPr/>
          <a:lstStyle/>
          <a:p>
            <a:r>
              <a:rPr lang="en-US" smtClean="0"/>
              <a:t>The valley that is formed above the zone of bending is called a trench . They are very deep were only some submersibles can go.</a:t>
            </a:r>
          </a:p>
          <a:p>
            <a:r>
              <a:rPr lang="en-US" smtClean="0"/>
              <a:t>Volcanoes are also know to be in the ocean called volcanic arcs. </a:t>
            </a:r>
          </a:p>
          <a:p>
            <a:r>
              <a:rPr lang="en-US" smtClean="0"/>
              <a:t>Volcanoes can also form under hot spots. The material rises form outer core to the surface. </a:t>
            </a:r>
          </a:p>
          <a:p>
            <a:r>
              <a:rPr lang="en-US" smtClean="0"/>
              <a:t>Did you know that most mountains for on convergent plate boundaries.</a:t>
            </a:r>
          </a:p>
          <a:p>
            <a:r>
              <a:rPr lang="en-US" smtClean="0"/>
              <a:t>Growth of continents at Subduction zone  is called continental accretions is the growth of continent along its edges.</a:t>
            </a:r>
          </a:p>
          <a:p>
            <a:r>
              <a:rPr lang="en-US" smtClean="0"/>
              <a:t>A transform fault may cause earthquakes when the rock are sliding and have been together for a long time.</a:t>
            </a:r>
          </a:p>
        </p:txBody>
      </p:sp>
      <p:pic>
        <p:nvPicPr>
          <p:cNvPr id="23555" name="Content Placeholder 7" descr="1234.jpg"/>
          <p:cNvPicPr>
            <a:picLocks noGrp="1" noChangeAspect="1"/>
          </p:cNvPicPr>
          <p:nvPr>
            <p:ph sz="half" idx="1"/>
          </p:nvPr>
        </p:nvPicPr>
        <p:blipFill>
          <a:blip r:embed="rId3"/>
          <a:srcRect/>
          <a:stretch>
            <a:fillRect/>
          </a:stretch>
        </p:blipFill>
        <p:spPr>
          <a:xfrm>
            <a:off x="3200400" y="388938"/>
            <a:ext cx="5695950" cy="6164262"/>
          </a:xfrm>
        </p:spPr>
      </p:pic>
    </p:spTree>
  </p:cSld>
  <p:clrMapOvr>
    <a:masterClrMapping/>
  </p:clrMapOvr>
  <p:transition>
    <p:wheel spokes="3"/>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2">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424</TotalTime>
  <Words>970</Words>
  <Application>Microsoft Office PowerPoint</Application>
  <PresentationFormat>On-screen Show (4:3)</PresentationFormat>
  <Paragraphs>93</Paragraphs>
  <Slides>12</Slides>
  <Notes>12</Notes>
  <HiddenSlides>0</HiddenSlides>
  <MMClips>0</MMClips>
  <ScaleCrop>false</ScaleCrop>
  <HeadingPairs>
    <vt:vector size="6" baseType="variant">
      <vt:variant>
        <vt:lpstr>Fonts Used</vt:lpstr>
      </vt:variant>
      <vt:variant>
        <vt:i4>5</vt:i4>
      </vt:variant>
      <vt:variant>
        <vt:lpstr>Design Template</vt:lpstr>
      </vt:variant>
      <vt:variant>
        <vt:i4>2</vt:i4>
      </vt:variant>
      <vt:variant>
        <vt:lpstr>Slide Titles</vt:lpstr>
      </vt:variant>
      <vt:variant>
        <vt:i4>12</vt:i4>
      </vt:variant>
    </vt:vector>
  </HeadingPairs>
  <TitlesOfParts>
    <vt:vector size="19" baseType="lpstr">
      <vt:lpstr>Constantia</vt:lpstr>
      <vt:lpstr>Arial</vt:lpstr>
      <vt:lpstr>Calibri</vt:lpstr>
      <vt:lpstr>Wingdings 2</vt:lpstr>
      <vt:lpstr>Courier New</vt:lpstr>
      <vt:lpstr>Flow</vt:lpstr>
      <vt:lpstr>Flow</vt:lpstr>
      <vt:lpstr>Slide 1</vt:lpstr>
      <vt:lpstr> Structure of the Earth</vt:lpstr>
      <vt:lpstr>Measuring Plate Motions With GPA</vt:lpstr>
      <vt:lpstr>Plate Boundaries </vt:lpstr>
      <vt:lpstr>The Mid-Ocean Ridge</vt:lpstr>
      <vt:lpstr>Subduction</vt:lpstr>
      <vt:lpstr>Evidence for Earths Layered Structure</vt:lpstr>
      <vt:lpstr>Thermal Convection </vt:lpstr>
      <vt:lpstr>Building Features On Earths Surface</vt:lpstr>
      <vt:lpstr>Development of the Plate Tectonics Theory </vt:lpstr>
      <vt:lpstr>Pangea</vt:lpstr>
      <vt:lpstr>Slide 12</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Plate Tectonics ….and Your Community</dc:title>
  <dc:creator>HP Authorized Customer</dc:creator>
  <cp:lastModifiedBy> </cp:lastModifiedBy>
  <cp:revision>32</cp:revision>
  <dcterms:created xsi:type="dcterms:W3CDTF">2007-12-04T00:00:00Z</dcterms:created>
  <dcterms:modified xsi:type="dcterms:W3CDTF">2009-11-06T16:55:57Z</dcterms:modified>
</cp:coreProperties>
</file>